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7" r:id="rId1"/>
  </p:sldMasterIdLst>
  <p:sldIdLst>
    <p:sldId id="282" r:id="rId2"/>
    <p:sldId id="304" r:id="rId3"/>
    <p:sldId id="316" r:id="rId4"/>
    <p:sldId id="335" r:id="rId5"/>
    <p:sldId id="303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279" r:id="rId25"/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6" r:id="rId35"/>
    <p:sldId id="265" r:id="rId36"/>
    <p:sldId id="268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270" r:id="rId60"/>
    <p:sldId id="271" r:id="rId61"/>
    <p:sldId id="272" r:id="rId62"/>
    <p:sldId id="280" r:id="rId63"/>
    <p:sldId id="273" r:id="rId64"/>
    <p:sldId id="274" r:id="rId65"/>
    <p:sldId id="275" r:id="rId66"/>
    <p:sldId id="281" r:id="rId67"/>
    <p:sldId id="276" r:id="rId68"/>
    <p:sldId id="277" r:id="rId69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97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1707-4741-4BA6-A085-D4119453D3E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98438-F001-4C68-A5A9-9EED557FF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86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1707-4741-4BA6-A085-D4119453D3E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98438-F001-4C68-A5A9-9EED557FF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68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1707-4741-4BA6-A085-D4119453D3E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98438-F001-4C68-A5A9-9EED557FF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23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1707-4741-4BA6-A085-D4119453D3E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98438-F001-4C68-A5A9-9EED557FFE1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8002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1707-4741-4BA6-A085-D4119453D3E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98438-F001-4C68-A5A9-9EED557FF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6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1707-4741-4BA6-A085-D4119453D3E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98438-F001-4C68-A5A9-9EED557FF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09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1707-4741-4BA6-A085-D4119453D3E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98438-F001-4C68-A5A9-9EED557FF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11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1707-4741-4BA6-A085-D4119453D3E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98438-F001-4C68-A5A9-9EED557FF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21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1707-4741-4BA6-A085-D4119453D3E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98438-F001-4C68-A5A9-9EED557FF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34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1707-4741-4BA6-A085-D4119453D3E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98438-F001-4C68-A5A9-9EED557FF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02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1707-4741-4BA6-A085-D4119453D3E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98438-F001-4C68-A5A9-9EED557FF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55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1707-4741-4BA6-A085-D4119453D3E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98438-F001-4C68-A5A9-9EED557FF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63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1707-4741-4BA6-A085-D4119453D3E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98438-F001-4C68-A5A9-9EED557FF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5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1707-4741-4BA6-A085-D4119453D3E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98438-F001-4C68-A5A9-9EED557FF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0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1707-4741-4BA6-A085-D4119453D3E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98438-F001-4C68-A5A9-9EED557FF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1707-4741-4BA6-A085-D4119453D3E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98438-F001-4C68-A5A9-9EED557FF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39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1707-4741-4BA6-A085-D4119453D3E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98438-F001-4C68-A5A9-9EED557FF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8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A401707-4741-4BA6-A085-D4119453D3E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98438-F001-4C68-A5A9-9EED557FF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291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51" y="0"/>
            <a:ext cx="12265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9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D287F420-76C3-0D7D-A02E-B9DD9337E2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358" y="-1"/>
            <a:ext cx="6588642" cy="36682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AA80233-DBB7-3489-330F-C77FE418D7AA}"/>
              </a:ext>
            </a:extLst>
          </p:cNvPr>
          <p:cNvSpPr txBox="1"/>
          <p:nvPr/>
        </p:nvSpPr>
        <p:spPr>
          <a:xfrm>
            <a:off x="116958" y="0"/>
            <a:ext cx="493350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Setup Flex Field Assets|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Category</a:t>
            </a:r>
            <a:endParaRPr lang="en-US" sz="240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8132ABD6-FB86-27EE-5994-4BE0FF87F0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3852"/>
            <a:ext cx="5477810" cy="4130986"/>
          </a:xfrm>
          <a:prstGeom prst="rect">
            <a:avLst/>
          </a:prstGeom>
        </p:spPr>
      </p:pic>
      <p:pic>
        <p:nvPicPr>
          <p:cNvPr id="7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9C50D20C-57ED-25C2-13CE-A9745A86B4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359" y="3561907"/>
            <a:ext cx="6588642" cy="329609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xmlns="" id="{8CF9F611-9C0F-3517-90F8-ECC0D2183C53}"/>
              </a:ext>
            </a:extLst>
          </p:cNvPr>
          <p:cNvSpPr/>
          <p:nvPr/>
        </p:nvSpPr>
        <p:spPr>
          <a:xfrm flipV="1">
            <a:off x="9867014" y="270839"/>
            <a:ext cx="1935125" cy="3564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F6D444CD-6CDC-3226-2C95-F8907CB3C0F0}"/>
              </a:ext>
            </a:extLst>
          </p:cNvPr>
          <p:cNvSpPr/>
          <p:nvPr/>
        </p:nvSpPr>
        <p:spPr>
          <a:xfrm>
            <a:off x="5968409" y="270839"/>
            <a:ext cx="1935125" cy="3508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35989F4B-EA40-33A1-88B4-42EDD42983B6}"/>
              </a:ext>
            </a:extLst>
          </p:cNvPr>
          <p:cNvSpPr/>
          <p:nvPr/>
        </p:nvSpPr>
        <p:spPr>
          <a:xfrm>
            <a:off x="1008319" y="5634249"/>
            <a:ext cx="1001234" cy="153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48BE9A3C-FB34-D4FC-6CEB-1F42BD774FB6}"/>
              </a:ext>
            </a:extLst>
          </p:cNvPr>
          <p:cNvSpPr/>
          <p:nvPr/>
        </p:nvSpPr>
        <p:spPr>
          <a:xfrm>
            <a:off x="5477810" y="4284521"/>
            <a:ext cx="1667269" cy="255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7DF3998D-FAE3-0079-36E6-51621DD82F6C}"/>
              </a:ext>
            </a:extLst>
          </p:cNvPr>
          <p:cNvSpPr/>
          <p:nvPr/>
        </p:nvSpPr>
        <p:spPr>
          <a:xfrm>
            <a:off x="395445" y="4635395"/>
            <a:ext cx="1001234" cy="153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50566C65-51C4-BF17-10AA-2E1FBD405781}"/>
              </a:ext>
            </a:extLst>
          </p:cNvPr>
          <p:cNvSpPr/>
          <p:nvPr/>
        </p:nvSpPr>
        <p:spPr>
          <a:xfrm>
            <a:off x="556707" y="5162369"/>
            <a:ext cx="1001234" cy="153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FF112E77-3744-87EC-39E2-447BFEF51AFE}"/>
              </a:ext>
            </a:extLst>
          </p:cNvPr>
          <p:cNvSpPr/>
          <p:nvPr/>
        </p:nvSpPr>
        <p:spPr>
          <a:xfrm>
            <a:off x="5699052" y="2631357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B0735682-A932-5698-ECC7-159DE66289E7}"/>
              </a:ext>
            </a:extLst>
          </p:cNvPr>
          <p:cNvSpPr/>
          <p:nvPr/>
        </p:nvSpPr>
        <p:spPr>
          <a:xfrm>
            <a:off x="6962555" y="4499345"/>
            <a:ext cx="1667270" cy="2899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281F58C-AE06-9806-1C1D-5E84E7708C38}"/>
              </a:ext>
            </a:extLst>
          </p:cNvPr>
          <p:cNvSpPr txBox="1"/>
          <p:nvPr/>
        </p:nvSpPr>
        <p:spPr>
          <a:xfrm>
            <a:off x="297712" y="1244009"/>
            <a:ext cx="497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Setup &gt; Financial &gt; Flex field &gt; Segments</a:t>
            </a:r>
          </a:p>
        </p:txBody>
      </p:sp>
    </p:spTree>
    <p:extLst>
      <p:ext uri="{BB962C8B-B14F-4D97-AF65-F5344CB8AC3E}">
        <p14:creationId xmlns:p14="http://schemas.microsoft.com/office/powerpoint/2010/main" val="731819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BE98FB75-95D2-03B6-CB83-120EACDABC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810" y="0"/>
            <a:ext cx="6714190" cy="3434830"/>
          </a:xfrm>
          <a:prstGeom prst="rect">
            <a:avLst/>
          </a:prstGeom>
        </p:spPr>
      </p:pic>
      <p:pic>
        <p:nvPicPr>
          <p:cNvPr id="3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71513497-2604-9CCB-DD5D-A1075A62CF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810" y="3423170"/>
            <a:ext cx="6714190" cy="3434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BD6A8B0-4CFD-5622-C536-21B4D3A08D9A}"/>
              </a:ext>
            </a:extLst>
          </p:cNvPr>
          <p:cNvSpPr txBox="1"/>
          <p:nvPr/>
        </p:nvSpPr>
        <p:spPr>
          <a:xfrm>
            <a:off x="127590" y="74428"/>
            <a:ext cx="1851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Locations</a:t>
            </a:r>
            <a:endParaRPr lang="en-US" sz="280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D1657152-EC1B-3FB1-205C-89A4299FF99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3852"/>
            <a:ext cx="5477810" cy="41309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9F73D340-21B0-FA68-3CEF-E84944B2FEB1}"/>
              </a:ext>
            </a:extLst>
          </p:cNvPr>
          <p:cNvSpPr/>
          <p:nvPr/>
        </p:nvSpPr>
        <p:spPr>
          <a:xfrm>
            <a:off x="1008319" y="5634249"/>
            <a:ext cx="1001234" cy="153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9AC4B698-EBF5-8A6C-919E-2CE9D2298EA3}"/>
              </a:ext>
            </a:extLst>
          </p:cNvPr>
          <p:cNvSpPr/>
          <p:nvPr/>
        </p:nvSpPr>
        <p:spPr>
          <a:xfrm>
            <a:off x="395445" y="4635395"/>
            <a:ext cx="1001234" cy="153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70F4D07-063E-767D-3B8B-01C016C347C7}"/>
              </a:ext>
            </a:extLst>
          </p:cNvPr>
          <p:cNvSpPr/>
          <p:nvPr/>
        </p:nvSpPr>
        <p:spPr>
          <a:xfrm>
            <a:off x="556707" y="5162369"/>
            <a:ext cx="1001234" cy="153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3C7F3E8A-6BB4-37C4-3739-3A2C659DA500}"/>
              </a:ext>
            </a:extLst>
          </p:cNvPr>
          <p:cNvSpPr/>
          <p:nvPr/>
        </p:nvSpPr>
        <p:spPr>
          <a:xfrm>
            <a:off x="5677789" y="4132037"/>
            <a:ext cx="1499188" cy="9776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ACFC8F53-243D-7987-580D-E8CA256C0F8C}"/>
              </a:ext>
            </a:extLst>
          </p:cNvPr>
          <p:cNvSpPr/>
          <p:nvPr/>
        </p:nvSpPr>
        <p:spPr>
          <a:xfrm>
            <a:off x="9711070" y="336038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89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8341E89F-A4F3-34FE-E2CA-C18A95F60F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810" y="0"/>
            <a:ext cx="6714190" cy="3296093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2859826E-730B-28C0-2ED0-103E09C15DF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3852"/>
            <a:ext cx="5477810" cy="413098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xmlns="" id="{E8E5B19C-54CD-461F-8FD4-1225C830D7C0}"/>
              </a:ext>
            </a:extLst>
          </p:cNvPr>
          <p:cNvSpPr/>
          <p:nvPr/>
        </p:nvSpPr>
        <p:spPr>
          <a:xfrm>
            <a:off x="1008319" y="5634249"/>
            <a:ext cx="1001234" cy="153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7104FE37-0F03-D20E-6A49-3A9BC9A419DD}"/>
              </a:ext>
            </a:extLst>
          </p:cNvPr>
          <p:cNvSpPr/>
          <p:nvPr/>
        </p:nvSpPr>
        <p:spPr>
          <a:xfrm>
            <a:off x="395445" y="4635395"/>
            <a:ext cx="1001234" cy="153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FCF109FC-21A6-6779-D6D7-990C7AA5716A}"/>
              </a:ext>
            </a:extLst>
          </p:cNvPr>
          <p:cNvSpPr/>
          <p:nvPr/>
        </p:nvSpPr>
        <p:spPr>
          <a:xfrm>
            <a:off x="556707" y="5162369"/>
            <a:ext cx="1001234" cy="153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7197A28-9DEE-C016-700F-0BB4DEED1351}"/>
              </a:ext>
            </a:extLst>
          </p:cNvPr>
          <p:cNvSpPr txBox="1"/>
          <p:nvPr/>
        </p:nvSpPr>
        <p:spPr>
          <a:xfrm>
            <a:off x="214692" y="132752"/>
            <a:ext cx="20318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Asset Key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7ED6F407-31C3-EBBD-B551-0B938CA0468D}"/>
              </a:ext>
            </a:extLst>
          </p:cNvPr>
          <p:cNvSpPr/>
          <p:nvPr/>
        </p:nvSpPr>
        <p:spPr>
          <a:xfrm>
            <a:off x="9870559" y="293428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62E256DA-616C-A601-22D9-B5200278E1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810" y="3108309"/>
            <a:ext cx="6714190" cy="375994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xmlns="" id="{97CE40EE-A57A-C928-D748-E50276771148}"/>
              </a:ext>
            </a:extLst>
          </p:cNvPr>
          <p:cNvSpPr/>
          <p:nvPr/>
        </p:nvSpPr>
        <p:spPr>
          <a:xfrm>
            <a:off x="5837275" y="3940671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5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C2BD3FDF-1ADB-F5B3-58A2-31140A0DF4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95" y="0"/>
            <a:ext cx="7576475" cy="35296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A9B1D5B-3E37-F467-515D-B072252B9E2E}"/>
              </a:ext>
            </a:extLst>
          </p:cNvPr>
          <p:cNvSpPr txBox="1"/>
          <p:nvPr/>
        </p:nvSpPr>
        <p:spPr>
          <a:xfrm>
            <a:off x="255182" y="372139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Value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9402267-A2D1-F0F7-CA0A-A45B1A211B6D}"/>
              </a:ext>
            </a:extLst>
          </p:cNvPr>
          <p:cNvSpPr txBox="1"/>
          <p:nvPr/>
        </p:nvSpPr>
        <p:spPr>
          <a:xfrm>
            <a:off x="255182" y="833804"/>
            <a:ext cx="42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Financial &gt; Flex field &gt; key &gt; value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5A545D6A-6A65-4067-139F-D4A7799FAD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66236"/>
            <a:ext cx="4401880" cy="4719625"/>
          </a:xfrm>
          <a:prstGeom prst="rect">
            <a:avLst/>
          </a:prstGeom>
        </p:spPr>
      </p:pic>
      <p:pic>
        <p:nvPicPr>
          <p:cNvPr id="8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2AA84917-CFE9-CA0F-8D80-D000C47E4E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95" y="3529674"/>
            <a:ext cx="7576475" cy="332832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xmlns="" id="{49E6B336-0A3C-74C3-A768-3F2520215FF4}"/>
              </a:ext>
            </a:extLst>
          </p:cNvPr>
          <p:cNvSpPr/>
          <p:nvPr/>
        </p:nvSpPr>
        <p:spPr>
          <a:xfrm>
            <a:off x="850605" y="5074120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E6969729-870D-84B9-5D7E-3121FF99F6B0}"/>
              </a:ext>
            </a:extLst>
          </p:cNvPr>
          <p:cNvSpPr/>
          <p:nvPr/>
        </p:nvSpPr>
        <p:spPr>
          <a:xfrm>
            <a:off x="1291126" y="6024196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DF5DA333-12D7-2101-52EC-5BF8B681097D}"/>
              </a:ext>
            </a:extLst>
          </p:cNvPr>
          <p:cNvSpPr/>
          <p:nvPr/>
        </p:nvSpPr>
        <p:spPr>
          <a:xfrm>
            <a:off x="7003312" y="5418596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484271C4-0787-C8C7-C711-5D9269A48B7F}"/>
              </a:ext>
            </a:extLst>
          </p:cNvPr>
          <p:cNvSpPr/>
          <p:nvPr/>
        </p:nvSpPr>
        <p:spPr>
          <a:xfrm>
            <a:off x="8335926" y="1846057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F2CF7333-9BB1-28DC-90B6-BF505D51799F}"/>
              </a:ext>
            </a:extLst>
          </p:cNvPr>
          <p:cNvSpPr/>
          <p:nvPr/>
        </p:nvSpPr>
        <p:spPr>
          <a:xfrm>
            <a:off x="489098" y="4484904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99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8500824E-FA4B-A431-AB1C-43766AF2DE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12195" cy="4087146"/>
          </a:xfrm>
          <a:prstGeom prst="rect">
            <a:avLst/>
          </a:prstGeom>
        </p:spPr>
      </p:pic>
      <p:pic>
        <p:nvPicPr>
          <p:cNvPr id="3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4AF0C240-41E7-1171-B45E-E27D474448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711" y="3395690"/>
            <a:ext cx="6822289" cy="346231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xmlns="" id="{6B8C19A3-7DD8-C15C-A990-6B43EE7BD2AE}"/>
              </a:ext>
            </a:extLst>
          </p:cNvPr>
          <p:cNvSpPr/>
          <p:nvPr/>
        </p:nvSpPr>
        <p:spPr>
          <a:xfrm>
            <a:off x="8080745" y="5227211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D5E00A5B-7191-CB5B-E1FC-214C14C841AD}"/>
              </a:ext>
            </a:extLst>
          </p:cNvPr>
          <p:cNvSpPr/>
          <p:nvPr/>
        </p:nvSpPr>
        <p:spPr>
          <a:xfrm>
            <a:off x="74429" y="3289921"/>
            <a:ext cx="3413185" cy="2781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02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2BD2EADF-2DF2-09C5-B055-A30074428F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3963" cy="4227346"/>
          </a:xfrm>
          <a:prstGeom prst="rect">
            <a:avLst/>
          </a:prstGeom>
        </p:spPr>
      </p:pic>
      <p:pic>
        <p:nvPicPr>
          <p:cNvPr id="3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CA835607-81AF-578F-D4FF-76B1538C07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97" y="2811726"/>
            <a:ext cx="6322303" cy="404627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xmlns="" id="{647A42D9-858F-4392-12D7-6391EC49DA50}"/>
              </a:ext>
            </a:extLst>
          </p:cNvPr>
          <p:cNvSpPr/>
          <p:nvPr/>
        </p:nvSpPr>
        <p:spPr>
          <a:xfrm>
            <a:off x="5869697" y="5152002"/>
            <a:ext cx="3401894" cy="7813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3A22130D-AAD0-6BB4-032B-7C6D55D090DA}"/>
              </a:ext>
            </a:extLst>
          </p:cNvPr>
          <p:cNvSpPr/>
          <p:nvPr/>
        </p:nvSpPr>
        <p:spPr>
          <a:xfrm>
            <a:off x="946298" y="1569611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41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D20D047A-F4D5-4F0C-7FAF-94BEF4F19C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5437561" cy="3242930"/>
          </a:xfrm>
          <a:prstGeom prst="rect">
            <a:avLst/>
          </a:prstGeom>
        </p:spPr>
      </p:pic>
      <p:pic>
        <p:nvPicPr>
          <p:cNvPr id="3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F91FB575-4EC1-3404-0F1F-BEDA7CB362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218" y="0"/>
            <a:ext cx="5908780" cy="3220283"/>
          </a:xfrm>
          <a:prstGeom prst="rect">
            <a:avLst/>
          </a:prstGeom>
        </p:spPr>
      </p:pic>
      <p:pic>
        <p:nvPicPr>
          <p:cNvPr id="4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A72B7ECF-9E07-4662-07F8-C2C04B616D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14" y="3411563"/>
            <a:ext cx="6029679" cy="3316323"/>
          </a:xfrm>
          <a:prstGeom prst="rect">
            <a:avLst/>
          </a:prstGeom>
        </p:spPr>
      </p:pic>
      <p:pic>
        <p:nvPicPr>
          <p:cNvPr id="6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9A3329FE-A51F-A103-6BC0-4A7D11BF64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827" y="3296397"/>
            <a:ext cx="5437561" cy="356160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3CCEEAD3-B28C-D6CC-741F-E7C8D3E14C4F}"/>
              </a:ext>
            </a:extLst>
          </p:cNvPr>
          <p:cNvSpPr/>
          <p:nvPr/>
        </p:nvSpPr>
        <p:spPr>
          <a:xfrm>
            <a:off x="2509285" y="1782262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6582C15-F07F-55CA-B1D1-F57521DC0A3C}"/>
              </a:ext>
            </a:extLst>
          </p:cNvPr>
          <p:cNvSpPr/>
          <p:nvPr/>
        </p:nvSpPr>
        <p:spPr>
          <a:xfrm>
            <a:off x="9073117" y="1782262"/>
            <a:ext cx="1711841" cy="354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E546817E-4AAF-F242-AF8B-3ACD9C074E78}"/>
              </a:ext>
            </a:extLst>
          </p:cNvPr>
          <p:cNvSpPr/>
          <p:nvPr/>
        </p:nvSpPr>
        <p:spPr>
          <a:xfrm>
            <a:off x="9073117" y="1240002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82386113-0DB5-5862-295A-F9C59B3A6F0B}"/>
              </a:ext>
            </a:extLst>
          </p:cNvPr>
          <p:cNvSpPr/>
          <p:nvPr/>
        </p:nvSpPr>
        <p:spPr>
          <a:xfrm>
            <a:off x="2718779" y="4837765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A64EF3C-259C-FB49-8B14-2951CCA7D421}"/>
              </a:ext>
            </a:extLst>
          </p:cNvPr>
          <p:cNvSpPr/>
          <p:nvPr/>
        </p:nvSpPr>
        <p:spPr>
          <a:xfrm>
            <a:off x="2722324" y="5439863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8FD497F-EFCC-4410-914B-4EC6FD1E5FDA}"/>
              </a:ext>
            </a:extLst>
          </p:cNvPr>
          <p:cNvSpPr/>
          <p:nvPr/>
        </p:nvSpPr>
        <p:spPr>
          <a:xfrm>
            <a:off x="6645349" y="5200430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67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B43B575F-D18D-7A2F-5C8E-FEDB58F04C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126" y="1049193"/>
            <a:ext cx="7885545" cy="55217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xmlns="" id="{4167CC55-C94B-EE4F-33C3-B770B59D2FC5}"/>
              </a:ext>
            </a:extLst>
          </p:cNvPr>
          <p:cNvSpPr/>
          <p:nvPr/>
        </p:nvSpPr>
        <p:spPr>
          <a:xfrm>
            <a:off x="7655442" y="1509823"/>
            <a:ext cx="1711841" cy="8187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7B6D9335-3461-2E79-8360-80637AC5DCA4}"/>
              </a:ext>
            </a:extLst>
          </p:cNvPr>
          <p:cNvSpPr/>
          <p:nvPr/>
        </p:nvSpPr>
        <p:spPr>
          <a:xfrm>
            <a:off x="7814931" y="4090576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2F29BECE-1830-54A0-7762-7635BCADF0FF}"/>
              </a:ext>
            </a:extLst>
          </p:cNvPr>
          <p:cNvSpPr/>
          <p:nvPr/>
        </p:nvSpPr>
        <p:spPr>
          <a:xfrm>
            <a:off x="7814931" y="2456121"/>
            <a:ext cx="1977655" cy="1095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0F78335-2E5C-97CB-985D-6716420B5F35}"/>
              </a:ext>
            </a:extLst>
          </p:cNvPr>
          <p:cNvSpPr txBox="1"/>
          <p:nvPr/>
        </p:nvSpPr>
        <p:spPr>
          <a:xfrm>
            <a:off x="85329" y="170120"/>
            <a:ext cx="35900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Setup System Control</a:t>
            </a:r>
          </a:p>
          <a:p>
            <a:endParaRPr lang="en-US" sz="2800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68487CAF-E828-4547-88CC-F9C2B6E573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690"/>
            <a:ext cx="3891516" cy="47032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xmlns="" id="{5F48963A-336A-A3CA-A72D-DED7055B616D}"/>
              </a:ext>
            </a:extLst>
          </p:cNvPr>
          <p:cNvSpPr/>
          <p:nvPr/>
        </p:nvSpPr>
        <p:spPr>
          <a:xfrm>
            <a:off x="645043" y="3810057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8522AE5-2B14-DF04-B07D-5381579B9D10}"/>
              </a:ext>
            </a:extLst>
          </p:cNvPr>
          <p:cNvSpPr/>
          <p:nvPr/>
        </p:nvSpPr>
        <p:spPr>
          <a:xfrm>
            <a:off x="645043" y="3570624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53B7F45-4C8F-0488-6CD3-2EEA2F3A1543}"/>
              </a:ext>
            </a:extLst>
          </p:cNvPr>
          <p:cNvSpPr/>
          <p:nvPr/>
        </p:nvSpPr>
        <p:spPr>
          <a:xfrm>
            <a:off x="1089837" y="5070772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72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4979A444-C515-63C7-4144-03EC7C0EBB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84" y="829313"/>
            <a:ext cx="7005816" cy="5709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B0A779D-8B3D-F846-49AE-2BF58B51F45B}"/>
              </a:ext>
            </a:extLst>
          </p:cNvPr>
          <p:cNvSpPr txBox="1"/>
          <p:nvPr/>
        </p:nvSpPr>
        <p:spPr>
          <a:xfrm>
            <a:off x="191386" y="352259"/>
            <a:ext cx="30252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Setup Fiscal Years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8CDA7E24-9E00-5ACD-27BE-6CC360F0B44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690"/>
            <a:ext cx="3891516" cy="470323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C4AE7F88-C9D9-C4E3-FCDC-BD019147F9E6}"/>
              </a:ext>
            </a:extLst>
          </p:cNvPr>
          <p:cNvSpPr/>
          <p:nvPr/>
        </p:nvSpPr>
        <p:spPr>
          <a:xfrm>
            <a:off x="848091" y="3773600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DA40F1E-25A3-486C-E912-C27B8FE6CFAA}"/>
              </a:ext>
            </a:extLst>
          </p:cNvPr>
          <p:cNvSpPr/>
          <p:nvPr/>
        </p:nvSpPr>
        <p:spPr>
          <a:xfrm>
            <a:off x="639505" y="3564465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915259C0-BB49-1DF5-BA0A-91690FDB7CC5}"/>
              </a:ext>
            </a:extLst>
          </p:cNvPr>
          <p:cNvSpPr/>
          <p:nvPr/>
        </p:nvSpPr>
        <p:spPr>
          <a:xfrm>
            <a:off x="1089837" y="4422415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13F1164-E4A6-2FB9-9262-9FB3D82FAE26}"/>
              </a:ext>
            </a:extLst>
          </p:cNvPr>
          <p:cNvSpPr/>
          <p:nvPr/>
        </p:nvSpPr>
        <p:spPr>
          <a:xfrm>
            <a:off x="7787983" y="1391908"/>
            <a:ext cx="1802218" cy="7133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3C05631-98EE-D151-5456-5DD688B72EF7}"/>
              </a:ext>
            </a:extLst>
          </p:cNvPr>
          <p:cNvSpPr/>
          <p:nvPr/>
        </p:nvSpPr>
        <p:spPr>
          <a:xfrm>
            <a:off x="7906492" y="2221247"/>
            <a:ext cx="1711841" cy="4465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81516F6F-57A7-B779-3E4B-9066BE947227}"/>
              </a:ext>
            </a:extLst>
          </p:cNvPr>
          <p:cNvSpPr/>
          <p:nvPr/>
        </p:nvSpPr>
        <p:spPr>
          <a:xfrm>
            <a:off x="5240079" y="2667842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03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121C3334-FB62-CD17-7E9E-0F4D3B4382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265" y="0"/>
            <a:ext cx="7598735" cy="2890194"/>
          </a:xfrm>
          <a:prstGeom prst="rect">
            <a:avLst/>
          </a:prstGeom>
        </p:spPr>
      </p:pic>
      <p:pic>
        <p:nvPicPr>
          <p:cNvPr id="3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04BD4D74-8859-C1A5-82CB-10DFB46D8F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265" y="2628797"/>
            <a:ext cx="7598735" cy="4233752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C64894EE-422C-F6C3-E201-24EBA5FD6E1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4769"/>
            <a:ext cx="3891516" cy="4703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2BB1C9D-63F3-9086-C87E-2FE9B637BA5E}"/>
              </a:ext>
            </a:extLst>
          </p:cNvPr>
          <p:cNvSpPr txBox="1"/>
          <p:nvPr/>
        </p:nvSpPr>
        <p:spPr>
          <a:xfrm>
            <a:off x="170121" y="233917"/>
            <a:ext cx="2691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Setup Calendar</a:t>
            </a:r>
            <a:endParaRPr lang="en-US" sz="28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164AC48-F0FE-914C-B157-3EEF55D0AD16}"/>
              </a:ext>
            </a:extLst>
          </p:cNvPr>
          <p:cNvSpPr/>
          <p:nvPr/>
        </p:nvSpPr>
        <p:spPr>
          <a:xfrm>
            <a:off x="997688" y="4943210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2D4A88F4-DE6B-8C71-F6AF-3F592C091974}"/>
              </a:ext>
            </a:extLst>
          </p:cNvPr>
          <p:cNvSpPr/>
          <p:nvPr/>
        </p:nvSpPr>
        <p:spPr>
          <a:xfrm>
            <a:off x="848833" y="4124678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D3D69756-E4EC-A4A4-1F03-7B0F87F27814}"/>
              </a:ext>
            </a:extLst>
          </p:cNvPr>
          <p:cNvSpPr/>
          <p:nvPr/>
        </p:nvSpPr>
        <p:spPr>
          <a:xfrm>
            <a:off x="233917" y="3885245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EF77600A-660F-2FA5-0493-720F93F8C337}"/>
              </a:ext>
            </a:extLst>
          </p:cNvPr>
          <p:cNvSpPr/>
          <p:nvPr/>
        </p:nvSpPr>
        <p:spPr>
          <a:xfrm>
            <a:off x="6537251" y="2154769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6546012-2593-202B-D242-6897CC776BD1}"/>
              </a:ext>
            </a:extLst>
          </p:cNvPr>
          <p:cNvSpPr/>
          <p:nvPr/>
        </p:nvSpPr>
        <p:spPr>
          <a:xfrm>
            <a:off x="7079512" y="2770477"/>
            <a:ext cx="2808767" cy="12344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9072819B-E630-1FD6-A278-A61464BE84CF}"/>
              </a:ext>
            </a:extLst>
          </p:cNvPr>
          <p:cNvSpPr/>
          <p:nvPr/>
        </p:nvSpPr>
        <p:spPr>
          <a:xfrm>
            <a:off x="5029200" y="4199270"/>
            <a:ext cx="5071729" cy="1648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186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147" y="3131046"/>
            <a:ext cx="1585097" cy="2667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938" y="2081695"/>
            <a:ext cx="1944070" cy="23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6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E93207C7-E4DB-3A44-F3FE-2BEBEF81FB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63" y="869818"/>
            <a:ext cx="7109637" cy="5988182"/>
          </a:xfr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9841A096-7DA3-EB53-04F6-C3BC7DAC8B9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4769"/>
            <a:ext cx="3891516" cy="4703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CE9BDF0-C818-A062-2E2A-6DC1F160299E}"/>
              </a:ext>
            </a:extLst>
          </p:cNvPr>
          <p:cNvSpPr txBox="1"/>
          <p:nvPr/>
        </p:nvSpPr>
        <p:spPr>
          <a:xfrm>
            <a:off x="270528" y="212651"/>
            <a:ext cx="42164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Setup Prorate Convention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AE3A0224-78C0-B39F-46F8-E4C98DFC1A25}"/>
              </a:ext>
            </a:extLst>
          </p:cNvPr>
          <p:cNvSpPr/>
          <p:nvPr/>
        </p:nvSpPr>
        <p:spPr>
          <a:xfrm>
            <a:off x="848833" y="4124678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E8F9B01D-1FE8-38C2-771C-FED63C5F65FF}"/>
              </a:ext>
            </a:extLst>
          </p:cNvPr>
          <p:cNvSpPr/>
          <p:nvPr/>
        </p:nvSpPr>
        <p:spPr>
          <a:xfrm>
            <a:off x="489984" y="3863909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1625824E-E67B-CBE9-2345-3E91BBC2D44A}"/>
              </a:ext>
            </a:extLst>
          </p:cNvPr>
          <p:cNvSpPr/>
          <p:nvPr/>
        </p:nvSpPr>
        <p:spPr>
          <a:xfrm>
            <a:off x="1164265" y="5147754"/>
            <a:ext cx="2025502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D236077-AB41-3261-025F-27F5265123BB}"/>
              </a:ext>
            </a:extLst>
          </p:cNvPr>
          <p:cNvSpPr/>
          <p:nvPr/>
        </p:nvSpPr>
        <p:spPr>
          <a:xfrm>
            <a:off x="7781260" y="1414130"/>
            <a:ext cx="2117652" cy="11057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A2F4976-1A1D-590D-9F65-EBB0BE561C08}"/>
              </a:ext>
            </a:extLst>
          </p:cNvPr>
          <p:cNvSpPr/>
          <p:nvPr/>
        </p:nvSpPr>
        <p:spPr>
          <a:xfrm>
            <a:off x="5415517" y="6137776"/>
            <a:ext cx="4483395" cy="4437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1076D4F9-C144-3028-1800-8E85BC4AE892}"/>
              </a:ext>
            </a:extLst>
          </p:cNvPr>
          <p:cNvSpPr/>
          <p:nvPr/>
        </p:nvSpPr>
        <p:spPr>
          <a:xfrm>
            <a:off x="5263559" y="2895901"/>
            <a:ext cx="4422702" cy="3366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AA8C8B7F-E944-B0C9-026B-B125120A73FC}"/>
              </a:ext>
            </a:extLst>
          </p:cNvPr>
          <p:cNvSpPr/>
          <p:nvPr/>
        </p:nvSpPr>
        <p:spPr>
          <a:xfrm>
            <a:off x="5167864" y="2351590"/>
            <a:ext cx="3051103" cy="3366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838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BE010F31-EBBC-6EDA-AD98-102295C172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60" y="0"/>
            <a:ext cx="6620540" cy="3429000"/>
          </a:xfrm>
          <a:prstGeom prst="rect">
            <a:avLst/>
          </a:prstGeom>
        </p:spPr>
      </p:pic>
      <p:pic>
        <p:nvPicPr>
          <p:cNvPr id="3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6D1DFE6C-61F9-CBE5-5436-2E5A09DB6D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60" y="3083415"/>
            <a:ext cx="6620540" cy="3774585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1D3E6723-1E9A-C219-6458-248DA3A547D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4769"/>
            <a:ext cx="3891516" cy="4703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B2725B3-0E5A-D479-D668-9CEDDF1B5D1B}"/>
              </a:ext>
            </a:extLst>
          </p:cNvPr>
          <p:cNvSpPr txBox="1"/>
          <p:nvPr/>
        </p:nvSpPr>
        <p:spPr>
          <a:xfrm>
            <a:off x="106326" y="85060"/>
            <a:ext cx="328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Setup Book Control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0C7463C9-EC97-C360-6F05-836F0BA664B1}"/>
              </a:ext>
            </a:extLst>
          </p:cNvPr>
          <p:cNvSpPr/>
          <p:nvPr/>
        </p:nvSpPr>
        <p:spPr>
          <a:xfrm>
            <a:off x="848833" y="4124678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9F001D6C-7C45-D934-9E7E-F98469F217CA}"/>
              </a:ext>
            </a:extLst>
          </p:cNvPr>
          <p:cNvSpPr/>
          <p:nvPr/>
        </p:nvSpPr>
        <p:spPr>
          <a:xfrm>
            <a:off x="6992681" y="1257172"/>
            <a:ext cx="1492102" cy="1144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D1DDCADC-7E39-B578-8122-C6AAAB68FE71}"/>
              </a:ext>
            </a:extLst>
          </p:cNvPr>
          <p:cNvSpPr/>
          <p:nvPr/>
        </p:nvSpPr>
        <p:spPr>
          <a:xfrm>
            <a:off x="1089837" y="4304042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728EE5F4-B5D8-4815-4215-A8EE5630DA8B}"/>
              </a:ext>
            </a:extLst>
          </p:cNvPr>
          <p:cNvSpPr/>
          <p:nvPr/>
        </p:nvSpPr>
        <p:spPr>
          <a:xfrm>
            <a:off x="6521302" y="4194517"/>
            <a:ext cx="1339702" cy="9020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A0B38BB8-8036-291C-273A-6FD667ED7D9F}"/>
              </a:ext>
            </a:extLst>
          </p:cNvPr>
          <p:cNvSpPr/>
          <p:nvPr/>
        </p:nvSpPr>
        <p:spPr>
          <a:xfrm>
            <a:off x="7405575" y="5369416"/>
            <a:ext cx="1775638" cy="9020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C4043AEF-DBC7-5E29-7B69-6AE8D3B3ACE3}"/>
              </a:ext>
            </a:extLst>
          </p:cNvPr>
          <p:cNvSpPr/>
          <p:nvPr/>
        </p:nvSpPr>
        <p:spPr>
          <a:xfrm>
            <a:off x="7524308" y="1371599"/>
            <a:ext cx="1240463" cy="9462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52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B4230B29-6CA3-3E5F-F54A-CB541A9CF9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985" y="0"/>
            <a:ext cx="7712015" cy="3976577"/>
          </a:xfrm>
          <a:prstGeom prst="rect">
            <a:avLst/>
          </a:prstGeom>
        </p:spPr>
      </p:pic>
      <p:pic>
        <p:nvPicPr>
          <p:cNvPr id="3" name="Content Placeholder 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xmlns="" id="{7470E5E6-8FEB-205C-BDCF-34712CC9D9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984" y="4203046"/>
            <a:ext cx="7712015" cy="2639668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9ECE9132-F6CC-5306-2AF0-B648120C27B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4769"/>
            <a:ext cx="3891516" cy="4703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B34DBE1-0DF9-8903-3C7D-2A3D3B6841F7}"/>
              </a:ext>
            </a:extLst>
          </p:cNvPr>
          <p:cNvSpPr txBox="1"/>
          <p:nvPr/>
        </p:nvSpPr>
        <p:spPr>
          <a:xfrm>
            <a:off x="40424" y="217195"/>
            <a:ext cx="39382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Setup Assets Categories</a:t>
            </a:r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58F13521-B603-0A53-859F-BC67256E739A}"/>
              </a:ext>
            </a:extLst>
          </p:cNvPr>
          <p:cNvSpPr/>
          <p:nvPr/>
        </p:nvSpPr>
        <p:spPr>
          <a:xfrm>
            <a:off x="848833" y="4124678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98722AA8-CE42-3451-086F-A15D859EF9F9}"/>
              </a:ext>
            </a:extLst>
          </p:cNvPr>
          <p:cNvSpPr/>
          <p:nvPr/>
        </p:nvSpPr>
        <p:spPr>
          <a:xfrm>
            <a:off x="5928120" y="1871192"/>
            <a:ext cx="1248858" cy="159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9B9D2877-C696-8DAA-D9F9-794388DA1385}"/>
              </a:ext>
            </a:extLst>
          </p:cNvPr>
          <p:cNvSpPr/>
          <p:nvPr/>
        </p:nvSpPr>
        <p:spPr>
          <a:xfrm>
            <a:off x="1150088" y="4516511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89E11975-D276-477A-BEF8-5236DB70EE06}"/>
              </a:ext>
            </a:extLst>
          </p:cNvPr>
          <p:cNvSpPr/>
          <p:nvPr/>
        </p:nvSpPr>
        <p:spPr>
          <a:xfrm>
            <a:off x="658334" y="3885245"/>
            <a:ext cx="1711841" cy="239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448F310-AF12-198E-20C1-5263169C2271}"/>
              </a:ext>
            </a:extLst>
          </p:cNvPr>
          <p:cNvSpPr/>
          <p:nvPr/>
        </p:nvSpPr>
        <p:spPr>
          <a:xfrm>
            <a:off x="6096000" y="4869641"/>
            <a:ext cx="1248858" cy="159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22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xmlns="" id="{FE1A28E5-1429-2FF2-910C-9FA47F6B75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" r="5559"/>
          <a:stretch/>
        </p:blipFill>
        <p:spPr>
          <a:xfrm>
            <a:off x="0" y="382772"/>
            <a:ext cx="5369442" cy="6475228"/>
          </a:xfrm>
          <a:prstGeom prst="rect">
            <a:avLst/>
          </a:prstGeom>
        </p:spPr>
      </p:pic>
      <p:pic>
        <p:nvPicPr>
          <p:cNvPr id="3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B94BC852-953B-5A12-7D72-0EF000DB0B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56" y="382772"/>
            <a:ext cx="6556744" cy="647522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959C5ACE-ADD4-1DD7-29A9-2812FB8E7CC6}"/>
              </a:ext>
            </a:extLst>
          </p:cNvPr>
          <p:cNvSpPr/>
          <p:nvPr/>
        </p:nvSpPr>
        <p:spPr>
          <a:xfrm>
            <a:off x="1760157" y="4954635"/>
            <a:ext cx="1408346" cy="191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3143B79-9631-B515-2A7A-0BFDEB100B50}"/>
              </a:ext>
            </a:extLst>
          </p:cNvPr>
          <p:cNvSpPr/>
          <p:nvPr/>
        </p:nvSpPr>
        <p:spPr>
          <a:xfrm>
            <a:off x="-127592" y="2193712"/>
            <a:ext cx="1658679" cy="2092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7DEEFBA7-CB16-28BA-46EC-10A2E1F43B44}"/>
              </a:ext>
            </a:extLst>
          </p:cNvPr>
          <p:cNvSpPr/>
          <p:nvPr/>
        </p:nvSpPr>
        <p:spPr>
          <a:xfrm>
            <a:off x="6368902" y="2626242"/>
            <a:ext cx="1775638" cy="38489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A33894C0-861D-1725-FC9B-E400819207CA}"/>
              </a:ext>
            </a:extLst>
          </p:cNvPr>
          <p:cNvSpPr/>
          <p:nvPr/>
        </p:nvSpPr>
        <p:spPr>
          <a:xfrm>
            <a:off x="595422" y="871870"/>
            <a:ext cx="776177" cy="1321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39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647" y="1170431"/>
            <a:ext cx="9404723" cy="1363295"/>
          </a:xfrm>
        </p:spPr>
        <p:txBody>
          <a:bodyPr/>
          <a:lstStyle/>
          <a:p>
            <a:r>
              <a:rPr lang="en-US" sz="4000" b="1" dirty="0" err="1">
                <a:ln w="0"/>
              </a:rPr>
              <a:t>Name:Dina</a:t>
            </a:r>
            <a:r>
              <a:rPr lang="en-US" sz="4000" b="1" dirty="0">
                <a:ln w="0"/>
              </a:rPr>
              <a:t> Mahmoud Ramadan</a:t>
            </a:r>
            <a:br>
              <a:rPr lang="en-US" sz="4000" b="1" dirty="0">
                <a:ln w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6464" y="2753183"/>
            <a:ext cx="8623389" cy="34952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3-Manual </a:t>
            </a:r>
            <a:r>
              <a:rPr lang="en-US" sz="4400" dirty="0"/>
              <a:t>Asset </a:t>
            </a:r>
            <a:r>
              <a:rPr lang="en-US" sz="4400" dirty="0" err="1"/>
              <a:t>Adition</a:t>
            </a:r>
            <a:r>
              <a:rPr lang="en-US" sz="4400" dirty="0"/>
              <a:t>.</a:t>
            </a:r>
          </a:p>
          <a:p>
            <a:pPr marL="0" indent="0" algn="ctr">
              <a:buNone/>
            </a:pPr>
            <a:r>
              <a:rPr lang="en-US" sz="4400" dirty="0"/>
              <a:t>4-Quick Addition.</a:t>
            </a:r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32572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D22AC94E-EBF5-CE5B-E57B-0B3E7CAEF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5314" y="-291401"/>
            <a:ext cx="10733314" cy="1487156"/>
          </a:xfrm>
        </p:spPr>
        <p:txBody>
          <a:bodyPr/>
          <a:lstStyle/>
          <a:p>
            <a:pPr algn="l"/>
            <a:r>
              <a:rPr lang="en-US" dirty="0"/>
              <a:t>3-Manual Asset </a:t>
            </a:r>
            <a:r>
              <a:rPr lang="en-US" dirty="0" err="1"/>
              <a:t>Adition</a:t>
            </a:r>
            <a:r>
              <a:rPr lang="en-US" dirty="0"/>
              <a:t>:</a:t>
            </a: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xmlns="" id="{CE131393-4211-FC30-1369-5D985E196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088" y="1301262"/>
            <a:ext cx="10441912" cy="3956538"/>
          </a:xfrm>
        </p:spPr>
        <p:txBody>
          <a:bodyPr/>
          <a:lstStyle/>
          <a:p>
            <a:pPr algn="l"/>
            <a:r>
              <a:rPr lang="en-US" dirty="0" err="1"/>
              <a:t>Asset_Asset</a:t>
            </a:r>
            <a:r>
              <a:rPr lang="en-US" dirty="0"/>
              <a:t> </a:t>
            </a:r>
            <a:r>
              <a:rPr lang="en-US" dirty="0" err="1"/>
              <a:t>Workbench_Addition</a:t>
            </a:r>
            <a:endParaRPr lang="en-US" dirty="0"/>
          </a:p>
          <a:p>
            <a:endParaRPr lang="en-US" dirty="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xmlns="" id="{B061E42C-7235-834F-EC16-A2C575AAB6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84" y="1195755"/>
            <a:ext cx="6378764" cy="436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87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3BEBBEFB-C5C4-2143-12AD-D0424FBDB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Then We should fill the </a:t>
            </a:r>
            <a:r>
              <a:rPr lang="en-US" dirty="0" err="1"/>
              <a:t>blancks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1-Description:</a:t>
            </a:r>
          </a:p>
        </p:txBody>
      </p:sp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xmlns="" id="{138FC2C9-42EC-816A-128E-B052D766D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916060"/>
            <a:ext cx="7470948" cy="4941940"/>
          </a:xfrm>
        </p:spPr>
      </p:pic>
    </p:spTree>
    <p:extLst>
      <p:ext uri="{BB962C8B-B14F-4D97-AF65-F5344CB8AC3E}">
        <p14:creationId xmlns:p14="http://schemas.microsoft.com/office/powerpoint/2010/main" val="2049442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06A43972-F0FA-2481-5ABA-AF7E48B31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9320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2-Category:</a:t>
            </a:r>
            <a:br>
              <a:rPr lang="en-US" dirty="0"/>
            </a:br>
            <a:r>
              <a:rPr lang="en-US" dirty="0"/>
              <a:t>A-major:</a:t>
            </a:r>
            <a:br>
              <a:rPr lang="en-US" dirty="0"/>
            </a:br>
            <a:r>
              <a:rPr lang="en-US" dirty="0"/>
              <a:t>B-minor:</a:t>
            </a:r>
          </a:p>
        </p:txBody>
      </p:sp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xmlns="" id="{4902BD43-E6E6-4170-6294-C2391A1A5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" y="2438273"/>
            <a:ext cx="5848141" cy="4351338"/>
          </a:xfr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xmlns="" id="{821D5DFE-CF33-73A9-3AA3-C1D648BC31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76" y="2438272"/>
            <a:ext cx="5781152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50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2B813461-D389-45AC-17EB-873A803B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3-Asset key:</a:t>
            </a:r>
            <a:br>
              <a:rPr lang="en-US" dirty="0"/>
            </a:br>
            <a:r>
              <a:rPr lang="en-US" dirty="0"/>
              <a:t>4-Units:</a:t>
            </a:r>
            <a:br>
              <a:rPr lang="en-US" dirty="0"/>
            </a:br>
            <a:r>
              <a:rPr lang="en-US" dirty="0"/>
              <a:t>5-Then press </a:t>
            </a:r>
            <a:r>
              <a:rPr lang="en-US" dirty="0" err="1"/>
              <a:t>countinue</a:t>
            </a:r>
            <a:r>
              <a:rPr lang="en-US" dirty="0"/>
              <a:t>:</a:t>
            </a:r>
          </a:p>
        </p:txBody>
      </p:sp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xmlns="" id="{F20D99A5-8721-EC28-C000-384E11965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2" y="2338954"/>
            <a:ext cx="6285244" cy="4844021"/>
          </a:xfr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xmlns="" id="{B0036E23-04CA-F730-069D-D71B9CC75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088" y="2338953"/>
            <a:ext cx="5436159" cy="484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73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B10FCE0F-2168-517F-A408-379E6C17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6-Book:</a:t>
            </a:r>
            <a:br>
              <a:rPr lang="en-US" dirty="0"/>
            </a:br>
            <a:endParaRPr lang="en-US" dirty="0"/>
          </a:p>
        </p:txBody>
      </p:sp>
      <p:pic>
        <p:nvPicPr>
          <p:cNvPr id="9" name="عنصر نائب للمحتوى 8">
            <a:extLst>
              <a:ext uri="{FF2B5EF4-FFF2-40B4-BE49-F238E27FC236}">
                <a16:creationId xmlns:a16="http://schemas.microsoft.com/office/drawing/2014/main" xmlns="" id="{41327252-7CE2-1496-98E0-4E6BA53E2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9" y="1281165"/>
            <a:ext cx="9808107" cy="4895798"/>
          </a:xfrm>
        </p:spPr>
      </p:pic>
    </p:spTree>
    <p:extLst>
      <p:ext uri="{BB962C8B-B14F-4D97-AF65-F5344CB8AC3E}">
        <p14:creationId xmlns:p14="http://schemas.microsoft.com/office/powerpoint/2010/main" val="765091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4207" y="2537550"/>
            <a:ext cx="9404723" cy="1400530"/>
          </a:xfrm>
        </p:spPr>
        <p:txBody>
          <a:bodyPr/>
          <a:lstStyle/>
          <a:p>
            <a:r>
              <a:rPr lang="en-US" sz="5400" b="1" dirty="0" smtClean="0">
                <a:solidFill>
                  <a:schemeClr val="tx1"/>
                </a:solidFill>
              </a:rPr>
              <a:t>Instructor : </a:t>
            </a:r>
            <a:r>
              <a:rPr lang="en-US" sz="5400" b="1" dirty="0" err="1" smtClean="0">
                <a:solidFill>
                  <a:schemeClr val="tx1"/>
                </a:solidFill>
              </a:rPr>
              <a:t>Hany</a:t>
            </a:r>
            <a:r>
              <a:rPr lang="en-US" sz="5400" b="1" dirty="0" smtClean="0">
                <a:solidFill>
                  <a:schemeClr val="tx1"/>
                </a:solidFill>
              </a:rPr>
              <a:t> Al-</a:t>
            </a:r>
            <a:r>
              <a:rPr lang="en-US" sz="5400" b="1" dirty="0" err="1" smtClean="0">
                <a:solidFill>
                  <a:schemeClr val="tx1"/>
                </a:solidFill>
              </a:rPr>
              <a:t>saied</a:t>
            </a:r>
            <a:endParaRPr lang="en-US" sz="5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916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8D631329-5493-3D5E-2D62-95720ED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3479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7-current </a:t>
            </a:r>
            <a:r>
              <a:rPr lang="en-US" dirty="0" smtClean="0"/>
              <a:t>Cost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8-Salvage value</a:t>
            </a:r>
            <a:br>
              <a:rPr lang="en-US" dirty="0"/>
            </a:br>
            <a:r>
              <a:rPr lang="en-US" dirty="0"/>
              <a:t>9-Method –Life years-Months</a:t>
            </a:r>
            <a:br>
              <a:rPr lang="en-US" dirty="0"/>
            </a:br>
            <a:r>
              <a:rPr lang="en-US" dirty="0"/>
              <a:t>10-Date in service-prorate convention-prorate date</a:t>
            </a:r>
            <a:br>
              <a:rPr lang="en-US" dirty="0"/>
            </a:br>
            <a:r>
              <a:rPr lang="en-US" dirty="0"/>
              <a:t>11-press </a:t>
            </a:r>
            <a:r>
              <a:rPr lang="en-US" dirty="0" err="1"/>
              <a:t>countinue</a:t>
            </a:r>
            <a:endParaRPr lang="en-US" dirty="0"/>
          </a:p>
        </p:txBody>
      </p:sp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xmlns="" id="{CA5CF4D9-2C3C-1228-984D-1D01C2779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875" y="3099916"/>
            <a:ext cx="6105993" cy="3433322"/>
          </a:xfrm>
        </p:spPr>
      </p:pic>
    </p:spTree>
    <p:extLst>
      <p:ext uri="{BB962C8B-B14F-4D97-AF65-F5344CB8AC3E}">
        <p14:creationId xmlns:p14="http://schemas.microsoft.com/office/powerpoint/2010/main" val="2056681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4F7F1B28-C009-B1C1-61B0-EB282359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12-Book:</a:t>
            </a:r>
          </a:p>
        </p:txBody>
      </p:sp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xmlns="" id="{77B61B25-B248-E169-67A6-40F7CD76E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" y="1700020"/>
            <a:ext cx="7735712" cy="5157980"/>
          </a:xfrm>
        </p:spPr>
      </p:pic>
    </p:spTree>
    <p:extLst>
      <p:ext uri="{BB962C8B-B14F-4D97-AF65-F5344CB8AC3E}">
        <p14:creationId xmlns:p14="http://schemas.microsoft.com/office/powerpoint/2010/main" val="1264127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8A88CB92-2E3F-CBE8-D699-C41904863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13- Unit Change –Expense Account-Location:</a:t>
            </a:r>
            <a:br>
              <a:rPr lang="en-US" dirty="0"/>
            </a:br>
            <a:r>
              <a:rPr lang="en-US" dirty="0"/>
              <a:t>14-press Done</a:t>
            </a:r>
          </a:p>
        </p:txBody>
      </p:sp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xmlns="" id="{D2994057-C75D-7CE5-310C-094A562A5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86" y="2355977"/>
            <a:ext cx="6270172" cy="4351338"/>
          </a:xfr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xmlns="" id="{6E9AA267-DEF1-A442-7E78-533C3B063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727" y="2355977"/>
            <a:ext cx="49873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42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896891FA-DDED-29DD-2831-FF56AA4E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4-Quick Addition:</a:t>
            </a:r>
            <a:br>
              <a:rPr lang="en-US" dirty="0"/>
            </a:br>
            <a:r>
              <a:rPr lang="en-US" dirty="0"/>
              <a:t>Asset-Asset workbench-Quick Addition</a:t>
            </a:r>
          </a:p>
        </p:txBody>
      </p:sp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xmlns="" id="{E9C9898B-89A9-CC9A-FA1E-8F5EC03C3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657729"/>
            <a:ext cx="8515978" cy="4351338"/>
          </a:xfrm>
        </p:spPr>
      </p:pic>
    </p:spTree>
    <p:extLst>
      <p:ext uri="{BB962C8B-B14F-4D97-AF65-F5344CB8AC3E}">
        <p14:creationId xmlns:p14="http://schemas.microsoft.com/office/powerpoint/2010/main" val="689612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8B4A385E-AB81-BB0F-AAC4-A4DC51C0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1-Description:</a:t>
            </a:r>
            <a:br>
              <a:rPr lang="en-US" dirty="0"/>
            </a:br>
            <a:r>
              <a:rPr lang="en-US" dirty="0"/>
              <a:t>2-Category </a:t>
            </a:r>
            <a:br>
              <a:rPr lang="en-US" dirty="0"/>
            </a:br>
            <a:r>
              <a:rPr lang="en-US" dirty="0"/>
              <a:t>3-Units</a:t>
            </a:r>
          </a:p>
        </p:txBody>
      </p:sp>
      <p:pic>
        <p:nvPicPr>
          <p:cNvPr id="19" name="عنصر نائب للمحتوى 18">
            <a:extLst>
              <a:ext uri="{FF2B5EF4-FFF2-40B4-BE49-F238E27FC236}">
                <a16:creationId xmlns:a16="http://schemas.microsoft.com/office/drawing/2014/main" xmlns="" id="{E509A899-D0C6-0963-F2EE-96ACB78F7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460058"/>
            <a:ext cx="5423675" cy="4351338"/>
          </a:xfrm>
        </p:spPr>
      </p:pic>
      <p:pic>
        <p:nvPicPr>
          <p:cNvPr id="21" name="صورة 20">
            <a:extLst>
              <a:ext uri="{FF2B5EF4-FFF2-40B4-BE49-F238E27FC236}">
                <a16:creationId xmlns:a16="http://schemas.microsoft.com/office/drawing/2014/main" xmlns="" id="{465A5A36-5A61-E3DA-3D6C-8465CE7830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679" y="2413454"/>
            <a:ext cx="5365819" cy="444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98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DD16C586-9090-880F-7D4A-EBB1B0969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5102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4-Book</a:t>
            </a:r>
            <a:br>
              <a:rPr lang="en-US" dirty="0"/>
            </a:br>
            <a:r>
              <a:rPr lang="en-US" dirty="0"/>
              <a:t>5-Method-life </a:t>
            </a:r>
            <a:r>
              <a:rPr lang="en-US" dirty="0" err="1"/>
              <a:t>yeard</a:t>
            </a:r>
            <a:r>
              <a:rPr lang="en-US" dirty="0"/>
              <a:t>-Months </a:t>
            </a:r>
            <a:br>
              <a:rPr lang="en-US" dirty="0"/>
            </a:br>
            <a:r>
              <a:rPr lang="en-US" dirty="0"/>
              <a:t>6- Cost-Date in service-prorate convention-prorate date </a:t>
            </a:r>
          </a:p>
        </p:txBody>
      </p:sp>
      <p:pic>
        <p:nvPicPr>
          <p:cNvPr id="13" name="عنصر نائب للمحتوى 12">
            <a:extLst>
              <a:ext uri="{FF2B5EF4-FFF2-40B4-BE49-F238E27FC236}">
                <a16:creationId xmlns:a16="http://schemas.microsoft.com/office/drawing/2014/main" xmlns="" id="{2A0C32A6-3F30-5DBC-569E-187D1B0CD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458" y="2307001"/>
            <a:ext cx="7456876" cy="4193973"/>
          </a:xfrm>
        </p:spPr>
      </p:pic>
    </p:spTree>
    <p:extLst>
      <p:ext uri="{BB962C8B-B14F-4D97-AF65-F5344CB8AC3E}">
        <p14:creationId xmlns:p14="http://schemas.microsoft.com/office/powerpoint/2010/main" val="1633886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69A3BD37-6512-41A2-EC5E-30DF3905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7-units change –Expense Account-Location:</a:t>
            </a:r>
            <a:br>
              <a:rPr lang="en-US" dirty="0"/>
            </a:br>
            <a:r>
              <a:rPr lang="en-US" dirty="0"/>
              <a:t>8-Done</a:t>
            </a:r>
          </a:p>
        </p:txBody>
      </p:sp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xmlns="" id="{A446EA71-52AD-064D-E7B3-F676F5A44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3" y="2456803"/>
            <a:ext cx="5725127" cy="4351338"/>
          </a:xfr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xmlns="" id="{CCA3F617-A2FC-473B-8A81-408C12114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978" y="2506661"/>
            <a:ext cx="5926853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49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8419" y="2343913"/>
            <a:ext cx="8825658" cy="2017776"/>
          </a:xfrm>
        </p:spPr>
        <p:txBody>
          <a:bodyPr/>
          <a:lstStyle/>
          <a:p>
            <a:r>
              <a:rPr lang="en-US" sz="4800" b="1" dirty="0" smtClean="0"/>
              <a:t>5 </a:t>
            </a:r>
            <a:r>
              <a:rPr sz="4800" b="1" dirty="0" smtClean="0"/>
              <a:t>Mass </a:t>
            </a:r>
            <a:r>
              <a:rPr sz="4800" b="1" dirty="0"/>
              <a:t>Addition </a:t>
            </a: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>6</a:t>
            </a:r>
            <a:r>
              <a:rPr sz="4800" b="1" dirty="0" smtClean="0"/>
              <a:t> </a:t>
            </a:r>
            <a:r>
              <a:rPr sz="4800" b="1" dirty="0"/>
              <a:t>CIP Assets Additions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3144" y="1301370"/>
            <a:ext cx="6400800" cy="829183"/>
          </a:xfrm>
        </p:spPr>
        <p:txBody>
          <a:bodyPr/>
          <a:lstStyle/>
          <a:p>
            <a:r>
              <a:rPr lang="en-US" sz="4000" b="1" dirty="0" err="1">
                <a:solidFill>
                  <a:schemeClr val="tx1"/>
                </a:solidFill>
              </a:rPr>
              <a:t>Yahya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Khaled</a:t>
            </a:r>
            <a:endParaRPr lang="en-US" sz="4000" b="1" dirty="0">
              <a:solidFill>
                <a:schemeClr val="tx1"/>
              </a:solidFill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8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Mass Addition - Step 1</a:t>
            </a:r>
          </a:p>
        </p:txBody>
      </p:sp>
      <p:pic>
        <p:nvPicPr>
          <p:cNvPr id="3" name="Picture 2" descr="mass_addition_img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944" y="1243584"/>
            <a:ext cx="7424928" cy="532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41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Mass Addition - Step 2</a:t>
            </a:r>
          </a:p>
        </p:txBody>
      </p:sp>
      <p:pic>
        <p:nvPicPr>
          <p:cNvPr id="3" name="Picture 2" descr="mass_addition_img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417638"/>
            <a:ext cx="73152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11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52718"/>
            <a:ext cx="9328458" cy="4887378"/>
          </a:xfrm>
        </p:spPr>
        <p:txBody>
          <a:bodyPr/>
          <a:lstStyle/>
          <a:p>
            <a:r>
              <a:rPr lang="en-US" dirty="0" smtClean="0"/>
              <a:t>Team Leader : Yousef </a:t>
            </a:r>
            <a:r>
              <a:rPr lang="en-US" dirty="0" err="1"/>
              <a:t>M</a:t>
            </a:r>
            <a:r>
              <a:rPr lang="en-US" dirty="0" err="1" smtClean="0"/>
              <a:t>osad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Team </a:t>
            </a:r>
            <a:r>
              <a:rPr lang="en-US" dirty="0"/>
              <a:t>M</a:t>
            </a:r>
            <a:r>
              <a:rPr lang="en-US" dirty="0" smtClean="0"/>
              <a:t>embers: 1- </a:t>
            </a:r>
            <a:r>
              <a:rPr lang="en-US" dirty="0" err="1" smtClean="0"/>
              <a:t>yahya</a:t>
            </a:r>
            <a:r>
              <a:rPr lang="en-US" dirty="0" smtClean="0"/>
              <a:t> Khaled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                     2- Silvia </a:t>
            </a:r>
            <a:r>
              <a:rPr lang="en-US" dirty="0" err="1" smtClean="0"/>
              <a:t>Hany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                     3- Dina Mahmoud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                     4-Gehaad </a:t>
            </a:r>
            <a:r>
              <a:rPr lang="en-US" dirty="0" err="1" smtClean="0"/>
              <a:t>Magdi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820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Mass Addition - Step 3</a:t>
            </a:r>
          </a:p>
        </p:txBody>
      </p:sp>
      <p:pic>
        <p:nvPicPr>
          <p:cNvPr id="3" name="Picture 2" descr="mass_addition_img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104" y="1417639"/>
            <a:ext cx="7315200" cy="522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55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Mass Addition - Step 4</a:t>
            </a:r>
          </a:p>
        </p:txBody>
      </p:sp>
      <p:pic>
        <p:nvPicPr>
          <p:cNvPr id="3" name="Picture 2" descr="mass_addition_img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68" y="1189039"/>
            <a:ext cx="6473952" cy="554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055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Mass Addition - Step 5</a:t>
            </a:r>
          </a:p>
        </p:txBody>
      </p:sp>
      <p:pic>
        <p:nvPicPr>
          <p:cNvPr id="3" name="Picture 2" descr="mass_addition_img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728" y="1426782"/>
            <a:ext cx="6504766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32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CIP Assets Addition - Step 1</a:t>
            </a:r>
          </a:p>
        </p:txBody>
      </p:sp>
      <p:pic>
        <p:nvPicPr>
          <p:cNvPr id="3" name="Picture 2" descr="cip_img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248" y="1417638"/>
            <a:ext cx="7315200" cy="516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4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CIP Assets Addition - Step 2</a:t>
            </a:r>
          </a:p>
        </p:txBody>
      </p:sp>
      <p:pic>
        <p:nvPicPr>
          <p:cNvPr id="3" name="Picture 2" descr="cip_img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417638"/>
            <a:ext cx="7315200" cy="422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59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CIP Assets Addition - Step 3</a:t>
            </a:r>
          </a:p>
        </p:txBody>
      </p:sp>
      <p:pic>
        <p:nvPicPr>
          <p:cNvPr id="3" name="Picture 2" descr="cip_img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417639"/>
            <a:ext cx="7315200" cy="392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07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CIP Assets Addition - Step 4</a:t>
            </a:r>
          </a:p>
        </p:txBody>
      </p:sp>
      <p:pic>
        <p:nvPicPr>
          <p:cNvPr id="3" name="Picture 2" descr="cip_img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417639"/>
            <a:ext cx="7315200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50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8B0958-7F12-5AF5-3B91-57D46C354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965053"/>
            <a:ext cx="8825658" cy="818028"/>
          </a:xfrm>
        </p:spPr>
        <p:txBody>
          <a:bodyPr anchor="t"/>
          <a:lstStyle/>
          <a:p>
            <a:pPr algn="ctr"/>
            <a:r>
              <a:rPr lang="en-US" sz="4000" b="1" dirty="0"/>
              <a:t>Name : Silvia Hany </a:t>
            </a:r>
            <a:r>
              <a:rPr lang="en-US" sz="4000" b="1" dirty="0" err="1"/>
              <a:t>Abdelmasseh</a:t>
            </a:r>
            <a:r>
              <a:rPr lang="en-US" sz="4000" b="1" dirty="0"/>
              <a:t> </a:t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37ADCCA-4562-829F-C12F-64FCD6792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3283" y="3104028"/>
            <a:ext cx="8825658" cy="86142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7- Asset Mass Addition</a:t>
            </a:r>
            <a:br>
              <a:rPr lang="en-US" sz="3600" b="1" dirty="0">
                <a:solidFill>
                  <a:schemeClr val="tx1"/>
                </a:solidFill>
              </a:rPr>
            </a:br>
            <a:r>
              <a:rPr lang="en-US" sz="3600" b="1" dirty="0">
                <a:solidFill>
                  <a:schemeClr val="tx1"/>
                </a:solidFill>
              </a:rPr>
              <a:t>8- Asset Mass Transactions</a:t>
            </a:r>
          </a:p>
        </p:txBody>
      </p:sp>
    </p:spTree>
    <p:extLst>
      <p:ext uri="{BB962C8B-B14F-4D97-AF65-F5344CB8AC3E}">
        <p14:creationId xmlns:p14="http://schemas.microsoft.com/office/powerpoint/2010/main" val="92212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65FBD8-89D0-8791-5810-74FD42B0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 Asset Mass </a:t>
            </a:r>
            <a:r>
              <a:rPr lang="en-US" sz="4400" dirty="0"/>
              <a:t>Addition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from Asset – Asset Workbench – find the book you created </a:t>
            </a:r>
            <a:br>
              <a:rPr lang="en-US" sz="2400" dirty="0"/>
            </a:br>
            <a:r>
              <a:rPr lang="en-US" sz="2400" dirty="0"/>
              <a:t>and this screen will be shown </a:t>
            </a:r>
            <a:endParaRPr lang="en-US" dirty="0"/>
          </a:p>
        </p:txBody>
      </p:sp>
      <p:pic>
        <p:nvPicPr>
          <p:cNvPr id="13" name="Content Placeholder 12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E96C043B-5457-8DB5-30A2-258C1888C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8" t="15701" r="19239" b="27900"/>
          <a:stretch/>
        </p:blipFill>
        <p:spPr>
          <a:xfrm>
            <a:off x="2692400" y="2125382"/>
            <a:ext cx="6108700" cy="4279900"/>
          </a:xfrm>
        </p:spPr>
      </p:pic>
    </p:spTree>
    <p:extLst>
      <p:ext uri="{BB962C8B-B14F-4D97-AF65-F5344CB8AC3E}">
        <p14:creationId xmlns:p14="http://schemas.microsoft.com/office/powerpoint/2010/main" val="3518676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2CA7C0-E342-857D-8D08-8638910B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757082"/>
          </a:xfrm>
        </p:spPr>
        <p:txBody>
          <a:bodyPr/>
          <a:lstStyle/>
          <a:p>
            <a:r>
              <a:rPr lang="en-US" dirty="0"/>
              <a:t>Manual edit from Machine to Vehicle.</a:t>
            </a:r>
            <a:br>
              <a:rPr lang="en-US" dirty="0"/>
            </a:br>
            <a:r>
              <a:rPr lang="en-US" sz="2400" dirty="0"/>
              <a:t>we can edit both category and description.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F2C88ED5-9BF7-C396-80D2-B132F7976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3" t="15280" r="-574" b="25838"/>
          <a:stretch/>
        </p:blipFill>
        <p:spPr>
          <a:xfrm>
            <a:off x="2044700" y="2387600"/>
            <a:ext cx="8216900" cy="4017682"/>
          </a:xfrm>
        </p:spPr>
      </p:pic>
    </p:spTree>
    <p:extLst>
      <p:ext uri="{BB962C8B-B14F-4D97-AF65-F5344CB8AC3E}">
        <p14:creationId xmlns:p14="http://schemas.microsoft.com/office/powerpoint/2010/main" val="3598818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93776" y="810226"/>
            <a:ext cx="10076688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Today, we will discuss a crucial topic in the world of technology and financial management—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Oracle Systems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These systems are among the most powerful solutions for managing data and business operations in organizations. Our focus will be on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Oracle ERP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 comprehensive enterprise resource planning system, along with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Oracle Fixed Assets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 key module for efficient asset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Oracle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global leader in providing advanced database solutions and cloud services, helping businesses enhance performance and analyze data more intelligently.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Oracle ERP (Enterprise Resource Planning)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an integrated system for managing various financial and administrative operations, such as accounting, inventory management, supply chains, and human resources. It enhances efficiency and supports informed decision-making.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Oracle Fixed Assets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critical module within Oracle ERP that helps organizations manage and track fixed assets like equipment and properties. It improves financial accuracy, automates depreciation calculations, and simplifies financial reporting.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this presentation, we will explore how these systems enable businesses to achieve greater financial and operational efficiency. Let’s get started!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105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9F74C7-AFC9-1A01-61FA-4F27D599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editing 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31A44B75-0B66-8D07-B380-396068F29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8" t="23853" r="7205" b="62527"/>
          <a:stretch/>
        </p:blipFill>
        <p:spPr>
          <a:xfrm>
            <a:off x="1651000" y="2785233"/>
            <a:ext cx="8534400" cy="1575752"/>
          </a:xfrm>
        </p:spPr>
      </p:pic>
    </p:spTree>
    <p:extLst>
      <p:ext uri="{BB962C8B-B14F-4D97-AF65-F5344CB8AC3E}">
        <p14:creationId xmlns:p14="http://schemas.microsoft.com/office/powerpoint/2010/main" val="956071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D1AB9587-0D3B-BE55-9DCD-6B129ADBF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number of units from 1 to 2</a:t>
            </a:r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3A5DE60D-4457-7DAC-7FA2-F77D99C8F5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9" t="29257" r="17912" b="12960"/>
          <a:stretch/>
        </p:blipFill>
        <p:spPr>
          <a:xfrm>
            <a:off x="646111" y="2501899"/>
            <a:ext cx="4522790" cy="3850341"/>
          </a:xfrm>
        </p:spPr>
      </p:pic>
      <p:pic>
        <p:nvPicPr>
          <p:cNvPr id="12" name="Content Placeholder 11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1A30BEA4-9DE2-335B-EA62-7B94D84D6D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0" t="29325" r="18021" b="17226"/>
          <a:stretch/>
        </p:blipFill>
        <p:spPr>
          <a:xfrm>
            <a:off x="6096000" y="2448859"/>
            <a:ext cx="5016500" cy="3903382"/>
          </a:xfrm>
        </p:spPr>
      </p:pic>
    </p:spTree>
    <p:extLst>
      <p:ext uri="{BB962C8B-B14F-4D97-AF65-F5344CB8AC3E}">
        <p14:creationId xmlns:p14="http://schemas.microsoft.com/office/powerpoint/2010/main" val="3881506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E3511AB-EB2C-C785-DEF7-910FE8A0D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editing we could add a second unit 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0E6ED9E5-5C94-7F14-D9A3-8F49EC1A6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5" t="32804" r="14675" b="12712"/>
          <a:stretch/>
        </p:blipFill>
        <p:spPr>
          <a:xfrm>
            <a:off x="2057400" y="2578100"/>
            <a:ext cx="7632700" cy="3492500"/>
          </a:xfrm>
        </p:spPr>
      </p:pic>
    </p:spTree>
    <p:extLst>
      <p:ext uri="{BB962C8B-B14F-4D97-AF65-F5344CB8AC3E}">
        <p14:creationId xmlns:p14="http://schemas.microsoft.com/office/powerpoint/2010/main" val="3015840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C2DFA3F-7527-7B8A-39EA-856E6A20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Repeating the previous step by editing units and putting -1 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AB386AB8-66B3-F632-170F-CAF52EAED4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t="25593" r="12716" b="41235"/>
          <a:stretch/>
        </p:blipFill>
        <p:spPr>
          <a:xfrm>
            <a:off x="977900" y="2554615"/>
            <a:ext cx="4731084" cy="2653338"/>
          </a:xfrm>
        </p:spPr>
      </p:pic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F5677404-3D72-8255-AF58-C6F36583AE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4" t="25333" r="12227" b="42759"/>
          <a:stretch/>
        </p:blipFill>
        <p:spPr>
          <a:xfrm>
            <a:off x="6096000" y="2554615"/>
            <a:ext cx="5229832" cy="2653338"/>
          </a:xfrm>
        </p:spPr>
      </p:pic>
    </p:spTree>
    <p:extLst>
      <p:ext uri="{BB962C8B-B14F-4D97-AF65-F5344CB8AC3E}">
        <p14:creationId xmlns:p14="http://schemas.microsoft.com/office/powerpoint/2010/main" val="1406285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86E9A84-B06F-2B73-E7CC-9DEEDC1EA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cost of the asset by changing it from current cost 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E38ADD15-C380-ED59-FF9F-CDFC94DE1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19517" r="13588" b="24512"/>
          <a:stretch/>
        </p:blipFill>
        <p:spPr>
          <a:xfrm>
            <a:off x="1612900" y="2336800"/>
            <a:ext cx="7531101" cy="3403599"/>
          </a:xfrm>
        </p:spPr>
      </p:pic>
    </p:spTree>
    <p:extLst>
      <p:ext uri="{BB962C8B-B14F-4D97-AF65-F5344CB8AC3E}">
        <p14:creationId xmlns:p14="http://schemas.microsoft.com/office/powerpoint/2010/main" val="1751346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5E3280-84B8-EFCE-5D02-625B58E1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location 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DFC965FB-9871-2C20-0712-08BAC9836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6" r="40102" b="54484"/>
          <a:stretch/>
        </p:blipFill>
        <p:spPr>
          <a:xfrm>
            <a:off x="2120901" y="2400300"/>
            <a:ext cx="6692900" cy="3162300"/>
          </a:xfrm>
        </p:spPr>
      </p:pic>
    </p:spTree>
    <p:extLst>
      <p:ext uri="{BB962C8B-B14F-4D97-AF65-F5344CB8AC3E}">
        <p14:creationId xmlns:p14="http://schemas.microsoft.com/office/powerpoint/2010/main" val="3216667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28C2EE-782A-C613-0D75-8043CA3C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changing unit number 2 </a:t>
            </a:r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xmlns="" id="{069B3C82-C436-8297-9040-16CC489DD1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0" t="17799" r="16757" b="30227"/>
          <a:stretch/>
        </p:blipFill>
        <p:spPr>
          <a:xfrm>
            <a:off x="838649" y="2399348"/>
            <a:ext cx="4509823" cy="2896553"/>
          </a:xfrm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F4EED811-E1FE-39BC-B4E3-8E6FA32AFA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8" t="34381" r="15710" b="13254"/>
          <a:stretch/>
        </p:blipFill>
        <p:spPr>
          <a:xfrm>
            <a:off x="5689600" y="2399348"/>
            <a:ext cx="4914152" cy="2896553"/>
          </a:xfrm>
        </p:spPr>
      </p:pic>
    </p:spTree>
    <p:extLst>
      <p:ext uri="{BB962C8B-B14F-4D97-AF65-F5344CB8AC3E}">
        <p14:creationId xmlns:p14="http://schemas.microsoft.com/office/powerpoint/2010/main" val="3804461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103FBD-FC14-9D20-4418-A81AAEC2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8- Asset Mass Transaction</a:t>
            </a:r>
            <a:br>
              <a:rPr lang="en-US" dirty="0"/>
            </a:br>
            <a:r>
              <a:rPr lang="en-US" sz="2800" dirty="0"/>
              <a:t>from Mass Transactions – Reclassifications </a:t>
            </a: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8C1E50B0-CB50-7AFB-8260-00C125899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4" t="19208" r="21726" b="26301"/>
          <a:stretch/>
        </p:blipFill>
        <p:spPr>
          <a:xfrm>
            <a:off x="2692400" y="1853248"/>
            <a:ext cx="6502400" cy="4395152"/>
          </a:xfrm>
        </p:spPr>
      </p:pic>
    </p:spTree>
    <p:extLst>
      <p:ext uri="{BB962C8B-B14F-4D97-AF65-F5344CB8AC3E}">
        <p14:creationId xmlns:p14="http://schemas.microsoft.com/office/powerpoint/2010/main" val="633813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D4CE58-789F-7907-B976-896773AAF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editing 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AC6011CE-041F-D265-D2F6-D43606A01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53" r="18121" b="66484"/>
          <a:stretch/>
        </p:blipFill>
        <p:spPr>
          <a:xfrm>
            <a:off x="1371600" y="2170824"/>
            <a:ext cx="9270999" cy="2337676"/>
          </a:xfrm>
        </p:spPr>
      </p:pic>
    </p:spTree>
    <p:extLst>
      <p:ext uri="{BB962C8B-B14F-4D97-AF65-F5344CB8AC3E}">
        <p14:creationId xmlns:p14="http://schemas.microsoft.com/office/powerpoint/2010/main" val="1182727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9736" y="1070028"/>
            <a:ext cx="7591098" cy="1440090"/>
          </a:xfrm>
        </p:spPr>
        <p:txBody>
          <a:bodyPr/>
          <a:lstStyle/>
          <a:p>
            <a:r>
              <a:rPr lang="en-US" b="1" dirty="0" err="1" smtClean="0"/>
              <a:t>Name:Yousef</a:t>
            </a:r>
            <a:r>
              <a:rPr lang="en-US" b="1" dirty="0" smtClean="0"/>
              <a:t> </a:t>
            </a:r>
            <a:r>
              <a:rPr 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Mosad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1480" y="2510118"/>
            <a:ext cx="11311128" cy="28116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9- Run Depreciations</a:t>
            </a:r>
          </a:p>
          <a:p>
            <a:pPr marL="0" indent="0">
              <a:buNone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10-Create Accounting And Transfer To General Ledger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579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2034B3E-AF23-85D7-B86E-3206384D6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50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err="1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Gehaad</a:t>
            </a:r>
            <a:r>
              <a:rPr lang="en-US" sz="4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Magdi </a:t>
            </a:r>
            <a:r>
              <a:rPr lang="en-US" sz="32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/>
            </a:r>
            <a:br>
              <a:rPr lang="en-US" sz="32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</a:br>
            <a:endParaRPr lang="en-US" sz="32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AF09E56-25FA-3DAC-A01B-BF166FD176C8}"/>
              </a:ext>
            </a:extLst>
          </p:cNvPr>
          <p:cNvSpPr txBox="1"/>
          <p:nvPr/>
        </p:nvSpPr>
        <p:spPr>
          <a:xfrm>
            <a:off x="446568" y="2307265"/>
            <a:ext cx="3841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Create New: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Fixed Assets Responsibility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Profile Options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152A36E-32A1-63BE-8877-EA10EED5541A}"/>
              </a:ext>
            </a:extLst>
          </p:cNvPr>
          <p:cNvSpPr txBox="1"/>
          <p:nvPr/>
        </p:nvSpPr>
        <p:spPr>
          <a:xfrm>
            <a:off x="6570921" y="2083981"/>
            <a:ext cx="3696076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</a:t>
            </a:r>
            <a:r>
              <a:rPr lang="en-US" sz="32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Setup Fixed Assets: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Flex Field Assets|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Category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Locations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Asset Key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System Control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Fiscal Years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Calendar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Prorate Convention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Book Control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Assets Categories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75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9 Run Depreciations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800" dirty="0" smtClean="0"/>
              <a:t>1- Depreciations</a:t>
            </a:r>
            <a:br>
              <a:rPr lang="en-US" sz="2800" dirty="0" smtClean="0"/>
            </a:br>
            <a:r>
              <a:rPr lang="en-US" sz="2800" dirty="0" smtClean="0"/>
              <a:t>2-</a:t>
            </a:r>
            <a:r>
              <a:rPr lang="en-US" sz="2800" dirty="0"/>
              <a:t> Run Depreciations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156" y="2610338"/>
            <a:ext cx="5349704" cy="4122777"/>
          </a:xfrm>
        </p:spPr>
      </p:pic>
    </p:spTree>
    <p:extLst>
      <p:ext uri="{BB962C8B-B14F-4D97-AF65-F5344CB8AC3E}">
        <p14:creationId xmlns:p14="http://schemas.microsoft.com/office/powerpoint/2010/main" val="1143339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3-Book</a:t>
            </a:r>
            <a:br>
              <a:rPr lang="en-US" dirty="0" smtClean="0"/>
            </a:br>
            <a:r>
              <a:rPr lang="en-US" dirty="0" smtClean="0"/>
              <a:t>4-Period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13" y="1395056"/>
            <a:ext cx="5189255" cy="303063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04" y="2501480"/>
            <a:ext cx="5562007" cy="405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1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Run Request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37" y="2161645"/>
            <a:ext cx="3673158" cy="1234547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382" y="4119362"/>
            <a:ext cx="7018628" cy="2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8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10-Create Accounting And Transfer To General Ledger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ar-EG" dirty="0" smtClean="0"/>
              <a:t>1</a:t>
            </a:r>
            <a:r>
              <a:rPr lang="en-US" dirty="0" smtClean="0"/>
              <a:t>-Create Accounting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340" y="2052918"/>
            <a:ext cx="5349704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54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2-Name = Create Accounting - Assets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72" y="2052638"/>
            <a:ext cx="5997831" cy="4195762"/>
          </a:xfrm>
        </p:spPr>
      </p:pic>
    </p:spTree>
    <p:extLst>
      <p:ext uri="{BB962C8B-B14F-4D97-AF65-F5344CB8AC3E}">
        <p14:creationId xmlns:p14="http://schemas.microsoft.com/office/powerpoint/2010/main" val="401533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3-Book Type Code =Al </a:t>
            </a:r>
            <a:r>
              <a:rPr lang="en-US" sz="3600" dirty="0" err="1" smtClean="0"/>
              <a:t>nasr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4- repot= summary</a:t>
            </a:r>
            <a:br>
              <a:rPr lang="en-US" sz="3600" dirty="0" smtClean="0"/>
            </a:br>
            <a:r>
              <a:rPr lang="en-US" sz="3600" dirty="0" smtClean="0"/>
              <a:t>5-ok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746" y="2546370"/>
            <a:ext cx="7186283" cy="3208298"/>
          </a:xfrm>
        </p:spPr>
      </p:pic>
    </p:spTree>
    <p:extLst>
      <p:ext uri="{BB962C8B-B14F-4D97-AF65-F5344CB8AC3E}">
        <p14:creationId xmlns:p14="http://schemas.microsoft.com/office/powerpoint/2010/main" val="3223613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6- Submit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72" y="2052638"/>
            <a:ext cx="5997831" cy="4195762"/>
          </a:xfrm>
        </p:spPr>
      </p:pic>
    </p:spTree>
    <p:extLst>
      <p:ext uri="{BB962C8B-B14F-4D97-AF65-F5344CB8AC3E}">
        <p14:creationId xmlns:p14="http://schemas.microsoft.com/office/powerpoint/2010/main" val="3436039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dirty="0" smtClean="0"/>
              <a:t>-Run </a:t>
            </a:r>
            <a:r>
              <a:rPr lang="en-US" dirty="0"/>
              <a:t>Request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28" y="2682853"/>
            <a:ext cx="2758679" cy="12345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054" y="3018162"/>
            <a:ext cx="6835732" cy="2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8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551176"/>
            <a:ext cx="8946541" cy="3697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End of Fixed Assets </a:t>
            </a:r>
            <a:r>
              <a:rPr lang="en-US" sz="4000" dirty="0" smtClean="0"/>
              <a:t>Module </a:t>
            </a:r>
            <a:endParaRPr lang="ar-EG" sz="4000" dirty="0" smtClean="0"/>
          </a:p>
          <a:p>
            <a:pPr marL="0" indent="0" algn="ctr">
              <a:buNone/>
            </a:pPr>
            <a:r>
              <a:rPr lang="en-US" sz="4000" dirty="0" smtClean="0"/>
              <a:t>Thank you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2635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62B394F-902F-E3BC-B0F1-9B5770DB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35" y="231354"/>
            <a:ext cx="6951744" cy="52474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 rtl="1"/>
            <a:r>
              <a:rPr lang="en-US" sz="32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Create New Fixed Assets Responsibility: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C94A0E3A-FBAF-49E1-65E8-271A129640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4439"/>
            <a:ext cx="6019800" cy="4123561"/>
          </a:xfrm>
          <a:prstGeom prst="rect">
            <a:avLst/>
          </a:prstGeom>
        </p:spPr>
      </p:pic>
      <p:pic>
        <p:nvPicPr>
          <p:cNvPr id="3" name="Picture 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xmlns="" id="{CFBCE6DA-EF26-137A-F593-91C49018FF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980" y="2734439"/>
            <a:ext cx="6126020" cy="4155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CF329BC-961F-21E2-5096-77CA13A21730}"/>
              </a:ext>
            </a:extLst>
          </p:cNvPr>
          <p:cNvSpPr txBox="1"/>
          <p:nvPr/>
        </p:nvSpPr>
        <p:spPr>
          <a:xfrm>
            <a:off x="193335" y="1098936"/>
            <a:ext cx="87110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System Administrator &gt; Security &gt; Responsibility &gt; Define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Security &gt; User &gt; Define</a:t>
            </a:r>
          </a:p>
        </p:txBody>
      </p:sp>
    </p:spTree>
    <p:extLst>
      <p:ext uri="{BB962C8B-B14F-4D97-AF65-F5344CB8AC3E}">
        <p14:creationId xmlns:p14="http://schemas.microsoft.com/office/powerpoint/2010/main" val="1875503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4EA1EE-4876-6BF7-5006-054EC3884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" y="241720"/>
            <a:ext cx="4604597" cy="545089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1"/>
            <a:r>
              <a:rPr lang="en-US" sz="2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Create New Profile Options:</a:t>
            </a:r>
            <a:endParaRPr lang="en-US" sz="2400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1332C1EA-4407-48C6-7D21-C0BBE29FC0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5253"/>
            <a:ext cx="5979584" cy="5052747"/>
          </a:xfrm>
          <a:prstGeom prst="rect">
            <a:avLst/>
          </a:prstGeom>
        </p:spPr>
      </p:pic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xmlns="" id="{A86339C0-8673-C8FD-356F-9D567ED2E8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584" y="1805253"/>
            <a:ext cx="6212416" cy="5052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FB7D5BC-4C81-F116-984E-7E35368E67FD}"/>
              </a:ext>
            </a:extLst>
          </p:cNvPr>
          <p:cNvSpPr txBox="1"/>
          <p:nvPr/>
        </p:nvSpPr>
        <p:spPr>
          <a:xfrm>
            <a:off x="116259" y="926699"/>
            <a:ext cx="470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System Administrator &gt; </a:t>
            </a:r>
            <a:r>
              <a:rPr lang="en-US" sz="1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Profile</a:t>
            </a:r>
            <a:r>
              <a:rPr lang="en-US" sz="1800" dirty="0"/>
              <a:t> &gt; System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A2317E47-E0E8-8C6E-1300-5A2654E4982E}"/>
              </a:ext>
            </a:extLst>
          </p:cNvPr>
          <p:cNvSpPr/>
          <p:nvPr/>
        </p:nvSpPr>
        <p:spPr>
          <a:xfrm>
            <a:off x="524542" y="3514217"/>
            <a:ext cx="1718930" cy="281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6B3BE4-E8FD-3675-EF58-F91A1629A6D1}"/>
              </a:ext>
            </a:extLst>
          </p:cNvPr>
          <p:cNvSpPr/>
          <p:nvPr/>
        </p:nvSpPr>
        <p:spPr>
          <a:xfrm>
            <a:off x="7510132" y="3654980"/>
            <a:ext cx="1718930" cy="369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61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50DEDC9C-F2A5-975D-12A3-045EEDCD68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" y="773557"/>
            <a:ext cx="6856042" cy="5124893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xmlns="" id="{3AF6288E-33F8-8CC1-6E4A-78482B60F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813" y="0"/>
            <a:ext cx="5057687" cy="347716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F853E1A8-3D2A-5CD4-8092-C09A6E30F5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813" y="3429000"/>
            <a:ext cx="5068187" cy="342102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xmlns="" id="{6E40654B-F9AE-A5A7-158C-10635FD001DB}"/>
              </a:ext>
            </a:extLst>
          </p:cNvPr>
          <p:cNvSpPr/>
          <p:nvPr/>
        </p:nvSpPr>
        <p:spPr>
          <a:xfrm>
            <a:off x="7366591" y="6000158"/>
            <a:ext cx="2200939" cy="370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61BB1E7D-B5EA-D952-ACC7-A79CFE4AA40B}"/>
              </a:ext>
            </a:extLst>
          </p:cNvPr>
          <p:cNvSpPr/>
          <p:nvPr/>
        </p:nvSpPr>
        <p:spPr>
          <a:xfrm>
            <a:off x="7366591" y="2571158"/>
            <a:ext cx="2200939" cy="370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DB091CBC-3427-3A51-AA6E-2EF2254EB171}"/>
              </a:ext>
            </a:extLst>
          </p:cNvPr>
          <p:cNvSpPr/>
          <p:nvPr/>
        </p:nvSpPr>
        <p:spPr>
          <a:xfrm>
            <a:off x="1593112" y="2697865"/>
            <a:ext cx="2062715" cy="281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6136E97D-C4F6-3869-2927-EC0A6B605F22}"/>
              </a:ext>
            </a:extLst>
          </p:cNvPr>
          <p:cNvSpPr/>
          <p:nvPr/>
        </p:nvSpPr>
        <p:spPr>
          <a:xfrm>
            <a:off x="-92147" y="1738580"/>
            <a:ext cx="1718930" cy="281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79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680</TotalTime>
  <Words>439</Words>
  <Application>Microsoft Office PowerPoint</Application>
  <PresentationFormat>Widescreen</PresentationFormat>
  <Paragraphs>92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ADLaM Display</vt:lpstr>
      <vt:lpstr>Arial</vt:lpstr>
      <vt:lpstr>Century Gothic</vt:lpstr>
      <vt:lpstr>Courier New</vt:lpstr>
      <vt:lpstr>Times New Roman</vt:lpstr>
      <vt:lpstr>Wingdings</vt:lpstr>
      <vt:lpstr>Wingdings 3</vt:lpstr>
      <vt:lpstr>Ion</vt:lpstr>
      <vt:lpstr>PowerPoint Presentation</vt:lpstr>
      <vt:lpstr>PowerPoint Presentation</vt:lpstr>
      <vt:lpstr>Instructor : Hany Al-saied</vt:lpstr>
      <vt:lpstr>Team Leader : Yousef Mosad   Team Members: 1- yahya Khaled                              2- Silvia Hany                               3- Dina Mahmoud                              4-Gehaad Magdi </vt:lpstr>
      <vt:lpstr>PowerPoint Presentation</vt:lpstr>
      <vt:lpstr>Gehaad Magdi  </vt:lpstr>
      <vt:lpstr>Create New Fixed Assets Responsibility:</vt:lpstr>
      <vt:lpstr>Create New Profile Options: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Name:Dina Mahmoud Ramadan </vt:lpstr>
      <vt:lpstr>3-Manual Asset Adition:</vt:lpstr>
      <vt:lpstr>Then We should fill the blancks 1-Description:</vt:lpstr>
      <vt:lpstr>2-Category: A-major: B-minor:</vt:lpstr>
      <vt:lpstr>3-Asset key: 4-Units: 5-Then press countinue:</vt:lpstr>
      <vt:lpstr>6-Book: </vt:lpstr>
      <vt:lpstr>7-current Cost 8-Salvage value 9-Method –Life years-Months 10-Date in service-prorate convention-prorate date 11-press countinue</vt:lpstr>
      <vt:lpstr>12-Book:</vt:lpstr>
      <vt:lpstr>13- Unit Change –Expense Account-Location: 14-press Done</vt:lpstr>
      <vt:lpstr>4-Quick Addition: Asset-Asset workbench-Quick Addition</vt:lpstr>
      <vt:lpstr>1-Description: 2-Category  3-Units</vt:lpstr>
      <vt:lpstr>4-Book 5-Method-life yeard-Months  6- Cost-Date in service-prorate convention-prorate date </vt:lpstr>
      <vt:lpstr>7-units change –Expense Account-Location: 8-Done</vt:lpstr>
      <vt:lpstr>5 Mass Addition  6 CIP Assets Additions</vt:lpstr>
      <vt:lpstr>Mass Addition - Step 1</vt:lpstr>
      <vt:lpstr>Mass Addition - Step 2</vt:lpstr>
      <vt:lpstr>Mass Addition - Step 3</vt:lpstr>
      <vt:lpstr>Mass Addition - Step 4</vt:lpstr>
      <vt:lpstr>Mass Addition - Step 5</vt:lpstr>
      <vt:lpstr>CIP Assets Addition - Step 1</vt:lpstr>
      <vt:lpstr>CIP Assets Addition - Step 2</vt:lpstr>
      <vt:lpstr>CIP Assets Addition - Step 3</vt:lpstr>
      <vt:lpstr>CIP Assets Addition - Step 4</vt:lpstr>
      <vt:lpstr>Name : Silvia Hany Abdelmasseh  </vt:lpstr>
      <vt:lpstr>7- Asset Mass Addition from Asset – Asset Workbench – find the book you created  and this screen will be shown </vt:lpstr>
      <vt:lpstr>Manual edit from Machine to Vehicle. we can edit both category and description. </vt:lpstr>
      <vt:lpstr>After editing </vt:lpstr>
      <vt:lpstr>Editing number of units from 1 to 2</vt:lpstr>
      <vt:lpstr>After editing we could add a second unit </vt:lpstr>
      <vt:lpstr>Repeating the previous step by editing units and putting -1 </vt:lpstr>
      <vt:lpstr>Changing the cost of the asset by changing it from current cost </vt:lpstr>
      <vt:lpstr>Editing location </vt:lpstr>
      <vt:lpstr>After changing unit number 2 </vt:lpstr>
      <vt:lpstr>8- Asset Mass Transaction from Mass Transactions – Reclassifications </vt:lpstr>
      <vt:lpstr>After editing </vt:lpstr>
      <vt:lpstr>Name:Yousef Mosad </vt:lpstr>
      <vt:lpstr>9 Run Depreciations  1- Depreciations 2- Run Depreciations</vt:lpstr>
      <vt:lpstr>3-Book 4-Period</vt:lpstr>
      <vt:lpstr>5 Run Request</vt:lpstr>
      <vt:lpstr>10-Create Accounting And Transfer To General Ledger </vt:lpstr>
      <vt:lpstr>2-Name = Create Accounting - Assets</vt:lpstr>
      <vt:lpstr>3-Book Type Code =Al nasr 4- repot= summary 5-ok</vt:lpstr>
      <vt:lpstr>6- Submit</vt:lpstr>
      <vt:lpstr>7-Run Request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Name:Dina Mahmoud Ramadan </dc:title>
  <dc:creator>DINA MAHMOUD</dc:creator>
  <cp:lastModifiedBy>Ahmed</cp:lastModifiedBy>
  <cp:revision>22</cp:revision>
  <dcterms:created xsi:type="dcterms:W3CDTF">2025-02-25T17:01:05Z</dcterms:created>
  <dcterms:modified xsi:type="dcterms:W3CDTF">2025-03-19T10:37:17Z</dcterms:modified>
</cp:coreProperties>
</file>